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2" r:id="rId4"/>
    <p:sldId id="271" r:id="rId5"/>
    <p:sldId id="270" r:id="rId6"/>
    <p:sldId id="273" r:id="rId7"/>
    <p:sldId id="268" r:id="rId8"/>
    <p:sldId id="267" r:id="rId9"/>
    <p:sldId id="266" r:id="rId10"/>
    <p:sldId id="274" r:id="rId11"/>
    <p:sldId id="276" r:id="rId12"/>
    <p:sldId id="275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105" d="100"/>
          <a:sy n="10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ENGO, s.r.o., Bulharská 35, 917 01 Trnava, 033 590 72 73, zahrady@engo.sk, www.greencorridor.sk, www.engo.sk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BF885-8E2C-4E70-8537-1B2E093484A8}" type="datetimeFigureOut">
              <a:rPr lang="sk-SK" smtClean="0"/>
              <a:t>11. 2. 2013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12716-D6A6-41BD-8051-9594BA7AD70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ENGO, s.r.o., Bulharská 35, 917 01 Trnava, 033 590 72 73, zahrady@engo.sk, www.greencorridor.sk, www.engo.sk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9AB49-CEF0-464B-96DD-5226FD775067}" type="datetimeFigureOut">
              <a:rPr lang="sk-SK" smtClean="0"/>
              <a:t>11. 2. 2013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7B39-63CE-46F5-87B0-31B1D1AC1B8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7B39-63CE-46F5-87B0-31B1D1AC1B8F}" type="slidenum">
              <a:rPr lang="sk-SK" smtClean="0"/>
              <a:t>1</a:t>
            </a:fld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www.greencorridor.sk, www.engo.sk</a:t>
            </a:r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A044-CB88-4238-B405-09E5F7FADC21}" type="datetime1">
              <a:rPr lang="sk-SK" smtClean="0"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E513-F9B4-4FEE-9D6A-30478F1CF399}" type="datetime1">
              <a:rPr lang="sk-SK" smtClean="0"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6B34-E742-49C8-831E-C1D1FA05335F}" type="datetime1">
              <a:rPr lang="sk-SK" smtClean="0"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6B97-799D-4987-928C-789AD3493C3F}" type="datetime1">
              <a:rPr lang="sk-SK" smtClean="0"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90B6-759A-4A78-96B3-E5E0AA99D5CD}" type="datetime1">
              <a:rPr lang="sk-SK" smtClean="0"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0F-284C-4354-A1CD-6C69F06F272D}" type="datetime1">
              <a:rPr lang="sk-SK" smtClean="0"/>
              <a:t>11. 2. 2013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8218-A600-4666-83C2-07F4C3B7CA3C}" type="datetime1">
              <a:rPr lang="sk-SK" smtClean="0"/>
              <a:t>11. 2. 2013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258-A019-42B3-AFBC-3E65F8A6C033}" type="datetime1">
              <a:rPr lang="sk-SK" smtClean="0"/>
              <a:t>11. 2. 2013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87DB-2112-4E3F-BB8A-CBD9770E225A}" type="datetime1">
              <a:rPr lang="sk-SK" smtClean="0"/>
              <a:t>11. 2. 2013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BF57-DFD1-4DD8-9416-0ACD687D776C}" type="datetime1">
              <a:rPr lang="sk-SK" smtClean="0"/>
              <a:t>11. 2. 2013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13D6-AD4D-49A1-A47D-52A05708AEF6}" type="datetime1">
              <a:rPr lang="sk-SK" smtClean="0"/>
              <a:t>11. 2. 2013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85C30-0432-4248-8FAC-D48775AE679C}" type="datetime1">
              <a:rPr lang="sk-SK" smtClean="0"/>
              <a:t>11. 2. 2013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ENGO, s.r.o., Bulharská 35, 917 01 Trnava, 033 590 72 73, zahrady@engo.sk, ww.greencorridor.sk, www.engo.sk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B049-2BAD-4E82-A036-51A86FC9D49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1438"/>
          </a:xfrm>
        </p:spPr>
        <p:txBody>
          <a:bodyPr>
            <a:normAutofit/>
          </a:bodyPr>
          <a:lstStyle/>
          <a:p>
            <a:pPr algn="l"/>
            <a:r>
              <a:rPr lang="sk-SK" sz="3600" b="1" dirty="0" smtClean="0">
                <a:cs typeface="Times New Roman" pitchFamily="18" charset="0"/>
              </a:rPr>
              <a:t/>
            </a:r>
            <a:br>
              <a:rPr lang="sk-SK" sz="3600" b="1" dirty="0" smtClean="0">
                <a:cs typeface="Times New Roman" pitchFamily="18" charset="0"/>
              </a:rPr>
            </a:br>
            <a:r>
              <a:rPr lang="sk-SK" sz="3600" b="1" dirty="0" smtClean="0">
                <a:cs typeface="Times New Roman" pitchFamily="18" charset="0"/>
              </a:rPr>
              <a:t>   </a:t>
            </a:r>
            <a:endParaRPr lang="sk-SK" sz="3600" b="1" dirty="0"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8" name="Obrázok 7" descr="3412068580_44a6065e2b_b.jpg"/>
          <p:cNvPicPr>
            <a:picLocks noChangeAspect="1"/>
          </p:cNvPicPr>
          <p:nvPr/>
        </p:nvPicPr>
        <p:blipFill>
          <a:blip r:embed="rId4" cstate="print"/>
          <a:srcRect t="11196" b="19895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KOSENIE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Závisí od typu kosačky</a:t>
            </a:r>
          </a:p>
          <a:p>
            <a:pPr>
              <a:buNone/>
            </a:pPr>
            <a:r>
              <a:rPr lang="sk-SK" sz="2000" dirty="0" smtClean="0"/>
              <a:t>a ostria nožov žacieho</a:t>
            </a:r>
          </a:p>
          <a:p>
            <a:pPr>
              <a:buNone/>
            </a:pPr>
            <a:r>
              <a:rPr lang="sk-SK" sz="2000" dirty="0" smtClean="0"/>
              <a:t>ústrojenstva. Požaduje</a:t>
            </a:r>
          </a:p>
          <a:p>
            <a:pPr>
              <a:buNone/>
            </a:pPr>
            <a:r>
              <a:rPr lang="sk-SK" sz="2000" dirty="0" smtClean="0"/>
              <a:t>sa hladký a rovný rez.</a:t>
            </a:r>
          </a:p>
          <a:p>
            <a:pPr>
              <a:buNone/>
            </a:pPr>
            <a:r>
              <a:rPr lang="sk-SK" sz="2000" dirty="0" smtClean="0"/>
              <a:t>To sa dá zabezpečiť iba</a:t>
            </a:r>
          </a:p>
          <a:p>
            <a:pPr>
              <a:buNone/>
            </a:pPr>
            <a:r>
              <a:rPr lang="sk-SK" sz="2000" dirty="0" smtClean="0"/>
              <a:t>pomocou dobre</a:t>
            </a:r>
          </a:p>
          <a:p>
            <a:pPr>
              <a:buNone/>
            </a:pPr>
            <a:r>
              <a:rPr lang="sk-SK" sz="2000" dirty="0" smtClean="0"/>
              <a:t>nabrúsených nožov. </a:t>
            </a: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KVALITA REZU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7" name="Picture 2" descr="http://www.vretenovekosacky.sk/files/press/132/image/Trava-stres-vs-pohoda-026-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80728"/>
            <a:ext cx="4320479" cy="448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/>
              <a:t>     Rotačnú?                                                                   Vretenovú?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AKÚ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KOSAČKU SI VYBRAŤ?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pic>
        <p:nvPicPr>
          <p:cNvPr id="10" name="Picture 6" descr="http://www.profigrass.sk/upload/images-cache/2529/640.jpg"/>
          <p:cNvPicPr>
            <a:picLocks noChangeAspect="1" noChangeArrowheads="1"/>
          </p:cNvPicPr>
          <p:nvPr/>
        </p:nvPicPr>
        <p:blipFill>
          <a:blip r:embed="rId4" cstate="print"/>
          <a:srcRect t="8112" b="6713"/>
          <a:stretch>
            <a:fillRect/>
          </a:stretch>
        </p:blipFill>
        <p:spPr bwMode="auto">
          <a:xfrm>
            <a:off x="5292080" y="1988840"/>
            <a:ext cx="2681441" cy="1656184"/>
          </a:xfrm>
          <a:prstGeom prst="rect">
            <a:avLst/>
          </a:prstGeom>
          <a:noFill/>
        </p:spPr>
      </p:pic>
      <p:pic>
        <p:nvPicPr>
          <p:cNvPr id="11" name="Obrázok 10" descr="LM56_biele pozadie.jpg"/>
          <p:cNvPicPr>
            <a:picLocks noChangeAspect="1"/>
          </p:cNvPicPr>
          <p:nvPr/>
        </p:nvPicPr>
        <p:blipFill>
          <a:blip r:embed="rId5" cstate="print"/>
          <a:srcRect t="3125" b="3125"/>
          <a:stretch>
            <a:fillRect/>
          </a:stretch>
        </p:blipFill>
        <p:spPr bwMode="auto">
          <a:xfrm>
            <a:off x="5292080" y="3645024"/>
            <a:ext cx="27694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J:\GREEN CORRIDOR\OBRAZKY\Obrazky - udrzba travnika\kosenia travnika, kosacky\c2bf11286423cab1daf00f6f1d414c8a--mm1000x1000.jpg"/>
          <p:cNvPicPr>
            <a:picLocks noChangeAspect="1" noChangeArrowheads="1"/>
          </p:cNvPicPr>
          <p:nvPr/>
        </p:nvPicPr>
        <p:blipFill>
          <a:blip r:embed="rId6" cstate="print"/>
          <a:srcRect b="12121"/>
          <a:stretch>
            <a:fillRect/>
          </a:stretch>
        </p:blipFill>
        <p:spPr bwMode="auto">
          <a:xfrm>
            <a:off x="827584" y="1988840"/>
            <a:ext cx="2376264" cy="2088232"/>
          </a:xfrm>
          <a:prstGeom prst="rect">
            <a:avLst/>
          </a:prstGeom>
          <a:noFill/>
        </p:spPr>
      </p:pic>
      <p:pic>
        <p:nvPicPr>
          <p:cNvPr id="13" name="Picture 2" descr="J:\GREEN CORRIDOR\OBRAZKY\Obrazky - udrzba travnika\kosenia travnika, kosacky\Toro DH140 Hydrostatic Drive Ride on Mower - 89cm_A_SS-1.jpg"/>
          <p:cNvPicPr>
            <a:picLocks noChangeAspect="1" noChangeArrowheads="1"/>
          </p:cNvPicPr>
          <p:nvPr/>
        </p:nvPicPr>
        <p:blipFill>
          <a:blip r:embed="rId7" cstate="print"/>
          <a:srcRect t="12649" b="14622"/>
          <a:stretch>
            <a:fillRect/>
          </a:stretch>
        </p:blipFill>
        <p:spPr bwMode="auto">
          <a:xfrm>
            <a:off x="937161" y="4077072"/>
            <a:ext cx="255471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Rozdiel medzi rotačnými a vretenovými kosačkami je rovnaký ako </a:t>
            </a:r>
            <a:r>
              <a:rPr lang="sk-SK" sz="2000" dirty="0" smtClean="0"/>
              <a:t>rozdiel</a:t>
            </a:r>
          </a:p>
          <a:p>
            <a:pPr>
              <a:buNone/>
            </a:pPr>
            <a:r>
              <a:rPr lang="sk-SK" sz="2000" dirty="0" smtClean="0"/>
              <a:t>medzi </a:t>
            </a:r>
            <a:r>
              <a:rPr lang="sk-SK" sz="2000" dirty="0" smtClean="0"/>
              <a:t>nožom a nožnicami. Predstavte si akú rýchlosť a silu by ste </a:t>
            </a:r>
            <a:r>
              <a:rPr lang="sk-SK" sz="2000" dirty="0" smtClean="0"/>
              <a:t>museli</a:t>
            </a:r>
          </a:p>
          <a:p>
            <a:pPr>
              <a:buNone/>
            </a:pPr>
            <a:r>
              <a:rPr lang="sk-SK" sz="2000" dirty="0" smtClean="0"/>
              <a:t>vynaložiť</a:t>
            </a:r>
            <a:r>
              <a:rPr lang="sk-SK" sz="2000" dirty="0" smtClean="0"/>
              <a:t>, ak by ste chceli nožom preseknúť voľne visiaci špagát - nožnicami </a:t>
            </a:r>
            <a:r>
              <a:rPr lang="sk-SK" sz="2000" dirty="0" smtClean="0"/>
              <a:t>je</a:t>
            </a:r>
          </a:p>
          <a:p>
            <a:pPr>
              <a:buNone/>
            </a:pPr>
            <a:r>
              <a:rPr lang="sk-SK" sz="2000" dirty="0" smtClean="0"/>
              <a:t>to </a:t>
            </a:r>
            <a:r>
              <a:rPr lang="sk-SK" sz="2000" dirty="0" smtClean="0"/>
              <a:t>možné.  Rotačné kosačky sú v tomto prípade nožom a vretenové nožnicami. </a:t>
            </a:r>
          </a:p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Rotačné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kosačky  trávu skracujú vodorovne, ale konce stebiel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zostávajú</a:t>
            </a:r>
          </a:p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rozstrapkané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. Výhodou týchto kosačiek je spoľahlivosť a nenáročnosť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na</a:t>
            </a:r>
          </a:p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údržbu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, možno nimi kosiť mokrú aj vyššiu trávu. Za krátky čas</a:t>
            </a:r>
            <a:r>
              <a:rPr lang="sk-SK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s nimi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možno</a:t>
            </a:r>
          </a:p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pokosiť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veľké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plochy.</a:t>
            </a:r>
            <a:endParaRPr lang="sk-SK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Vretenové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kosačky, naopak, strihajú trávnik na princípe nožníc, čiže rezná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rana</a:t>
            </a:r>
          </a:p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je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čistá, hladká a celkový vzhľad pokoseného trávnika je krajší. Tieto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kosačky</a:t>
            </a:r>
          </a:p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sú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ideálne na nižšie a hustejšie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trávniky.</a:t>
            </a:r>
            <a:endParaRPr lang="sk-SK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AKÚ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KOSAČKU SI VYBRAŤ?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Kosenie trávnikov predstavuje základné </a:t>
            </a:r>
            <a:r>
              <a:rPr lang="sk-SK" sz="2000" dirty="0" smtClean="0">
                <a:cs typeface="Times New Roman" pitchFamily="18" charset="0"/>
              </a:rPr>
              <a:t>ošetrenie. Kosením </a:t>
            </a:r>
            <a:r>
              <a:rPr lang="sk-SK" sz="2000" dirty="0" smtClean="0">
                <a:cs typeface="Times New Roman" pitchFamily="18" charset="0"/>
              </a:rPr>
              <a:t>sa </a:t>
            </a:r>
            <a:r>
              <a:rPr lang="sk-SK" sz="2000" dirty="0" smtClean="0">
                <a:cs typeface="Times New Roman" pitchFamily="18" charset="0"/>
              </a:rPr>
              <a:t>trávniky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udržujú </a:t>
            </a:r>
            <a:r>
              <a:rPr lang="sk-SK" sz="2000" dirty="0" smtClean="0">
                <a:cs typeface="Times New Roman" pitchFamily="18" charset="0"/>
              </a:rPr>
              <a:t>vo vysokej biologickej </a:t>
            </a:r>
            <a:r>
              <a:rPr lang="sk-SK" sz="2000" dirty="0" smtClean="0">
                <a:cs typeface="Times New Roman" pitchFamily="18" charset="0"/>
              </a:rPr>
              <a:t>a hygienickej  </a:t>
            </a:r>
            <a:r>
              <a:rPr lang="sk-SK" sz="2000" dirty="0" smtClean="0">
                <a:cs typeface="Times New Roman" pitchFamily="18" charset="0"/>
              </a:rPr>
              <a:t>aktivite a zvyšuje sa ich </a:t>
            </a:r>
            <a:r>
              <a:rPr lang="sk-SK" sz="2000" dirty="0" smtClean="0">
                <a:cs typeface="Times New Roman" pitchFamily="18" charset="0"/>
              </a:rPr>
              <a:t>estetické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pôsobenie</a:t>
            </a:r>
            <a:r>
              <a:rPr lang="sk-SK" sz="2000" dirty="0" smtClean="0">
                <a:cs typeface="Times New Roman" pitchFamily="18" charset="0"/>
              </a:rPr>
              <a:t>. Ak sa trávniky pravidelne nekosia </a:t>
            </a:r>
            <a:r>
              <a:rPr lang="sk-SK" sz="2000" dirty="0" smtClean="0">
                <a:cs typeface="Times New Roman" pitchFamily="18" charset="0"/>
              </a:rPr>
              <a:t>presúvajú svoju </a:t>
            </a:r>
            <a:r>
              <a:rPr lang="sk-SK" sz="2000" dirty="0" smtClean="0">
                <a:cs typeface="Times New Roman" pitchFamily="18" charset="0"/>
              </a:rPr>
              <a:t>rastovú </a:t>
            </a:r>
            <a:r>
              <a:rPr lang="sk-SK" sz="2000" dirty="0" smtClean="0">
                <a:cs typeface="Times New Roman" pitchFamily="18" charset="0"/>
              </a:rPr>
              <a:t>energiu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do </a:t>
            </a:r>
            <a:r>
              <a:rPr lang="sk-SK" sz="2000" dirty="0" smtClean="0">
                <a:cs typeface="Times New Roman" pitchFamily="18" charset="0"/>
              </a:rPr>
              <a:t>generatívnych </a:t>
            </a:r>
            <a:r>
              <a:rPr lang="sk-SK" sz="2000" dirty="0" smtClean="0">
                <a:cs typeface="Times New Roman" pitchFamily="18" charset="0"/>
              </a:rPr>
              <a:t>orgánov </a:t>
            </a:r>
            <a:r>
              <a:rPr lang="sk-SK" sz="2000" dirty="0" smtClean="0">
                <a:cs typeface="Times New Roman" pitchFamily="18" charset="0"/>
              </a:rPr>
              <a:t>a </a:t>
            </a:r>
            <a:r>
              <a:rPr lang="sk-SK" sz="2000" dirty="0" smtClean="0">
                <a:cs typeface="Times New Roman" pitchFamily="18" charset="0"/>
              </a:rPr>
              <a:t>tým sa </a:t>
            </a:r>
            <a:r>
              <a:rPr lang="sk-SK" sz="2000" dirty="0" smtClean="0">
                <a:cs typeface="Times New Roman" pitchFamily="18" charset="0"/>
              </a:rPr>
              <a:t>podieľajú na zvyšovaní peľových alergií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VÝZNAM KOSENIA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800" dirty="0" smtClean="0">
                <a:cs typeface="Times New Roman" pitchFamily="18" charset="0"/>
              </a:rPr>
              <a:t>• </a:t>
            </a:r>
            <a:r>
              <a:rPr lang="sk-SK" sz="2000" dirty="0" err="1" smtClean="0">
                <a:cs typeface="Times New Roman" pitchFamily="18" charset="0"/>
              </a:rPr>
              <a:t>Floristické</a:t>
            </a:r>
            <a:r>
              <a:rPr lang="sk-SK" sz="2000" dirty="0" smtClean="0">
                <a:cs typeface="Times New Roman" pitchFamily="18" charset="0"/>
              </a:rPr>
              <a:t> z</a:t>
            </a:r>
            <a:r>
              <a:rPr lang="sk-SK" sz="2000" dirty="0" smtClean="0">
                <a:cs typeface="Times New Roman" pitchFamily="18" charset="0"/>
              </a:rPr>
              <a:t>loženie porastu – zastúpenie jednotlivých druhov tráv.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•  Funkciu trávnika.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•  Dynamiku  tvorby trávnej hmoty počas vegetačného obdobia. 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•  Kvalitu rezu pri kosení.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•  Výšku kosenia. </a:t>
            </a:r>
            <a:endParaRPr lang="sk-SK" sz="2000" dirty="0" smtClean="0">
              <a:cs typeface="Times New Roman" pitchFamily="18" charset="0"/>
            </a:endParaRP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ČO TREBA ZOHĽADNIŤ?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smtClean="0"/>
              <a:t>Ovplyvňuje hlavne výšku kosenia trávnikov. </a:t>
            </a:r>
            <a:r>
              <a:rPr lang="sk-SK" sz="2000" dirty="0" smtClean="0"/>
              <a:t>Jednotlivé trávy vyžadujú</a:t>
            </a:r>
          </a:p>
          <a:p>
            <a:pPr algn="just">
              <a:buNone/>
            </a:pPr>
            <a:r>
              <a:rPr lang="sk-SK" sz="2000" dirty="0" smtClean="0"/>
              <a:t>rozdielnu </a:t>
            </a:r>
            <a:r>
              <a:rPr lang="sk-SK" sz="2000" dirty="0" smtClean="0"/>
              <a:t>výšku kosenia, čo vyplýva </a:t>
            </a:r>
            <a:r>
              <a:rPr lang="sk-SK" sz="2000" dirty="0" smtClean="0"/>
              <a:t>z morfológie </a:t>
            </a:r>
            <a:r>
              <a:rPr lang="sk-SK" sz="2000" dirty="0" smtClean="0"/>
              <a:t>a fyziologických </a:t>
            </a:r>
            <a:r>
              <a:rPr lang="sk-SK" sz="2000" dirty="0" smtClean="0"/>
              <a:t>daností</a:t>
            </a:r>
          </a:p>
          <a:p>
            <a:pPr algn="just">
              <a:buNone/>
            </a:pPr>
            <a:r>
              <a:rPr lang="sk-SK" sz="2000" dirty="0" smtClean="0"/>
              <a:t>druhu</a:t>
            </a:r>
            <a:r>
              <a:rPr lang="sk-SK" sz="2000" dirty="0" smtClean="0"/>
              <a:t>. </a:t>
            </a:r>
            <a:endParaRPr lang="sk-SK" sz="2000" dirty="0" smtClean="0"/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Všeobecne platí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, že </a:t>
            </a: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</a:rPr>
              <a:t>trstnaté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trávy neznášajú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nízku kosbu a naopak </a:t>
            </a: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</a:rPr>
              <a:t>výbežkaté</a:t>
            </a:r>
            <a:endParaRPr lang="sk-SK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trávy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nižšiu kosbu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potrebujú. Ak sa </a:t>
            </a: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</a:rPr>
              <a:t>výbežkaté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 trávy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kosia príliš málo v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trávniku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a akumuluje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plsť.</a:t>
            </a:r>
            <a:endParaRPr lang="sk-SK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FLORISTICKÉ ZLOŽENIE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k-SK" sz="2000" dirty="0" err="1" smtClean="0"/>
              <a:t>Mätonoh</a:t>
            </a:r>
            <a:r>
              <a:rPr lang="sk-SK" sz="2000" dirty="0" smtClean="0"/>
              <a:t> trváci :	</a:t>
            </a:r>
            <a:r>
              <a:rPr lang="sk-SK" sz="2000" dirty="0" smtClean="0"/>
              <a:t>    25 </a:t>
            </a:r>
            <a:r>
              <a:rPr lang="sk-SK" sz="2000" dirty="0" smtClean="0"/>
              <a:t>– 50 mm</a:t>
            </a:r>
          </a:p>
          <a:p>
            <a:pPr algn="just"/>
            <a:r>
              <a:rPr lang="sk-SK" sz="2000" dirty="0" err="1" smtClean="0"/>
              <a:t>Kostrava</a:t>
            </a:r>
            <a:r>
              <a:rPr lang="sk-SK" sz="2000" dirty="0" smtClean="0"/>
              <a:t> červená </a:t>
            </a:r>
            <a:r>
              <a:rPr lang="sk-SK" sz="2000" dirty="0" smtClean="0"/>
              <a:t>:             30 </a:t>
            </a:r>
            <a:r>
              <a:rPr lang="sk-SK" sz="2000" dirty="0" smtClean="0"/>
              <a:t>– 40 mm</a:t>
            </a:r>
          </a:p>
          <a:p>
            <a:pPr algn="just"/>
            <a:r>
              <a:rPr lang="sk-SK" sz="2000" dirty="0" err="1" smtClean="0"/>
              <a:t>Kostrava</a:t>
            </a:r>
            <a:r>
              <a:rPr lang="sk-SK" sz="2000" dirty="0" smtClean="0"/>
              <a:t> ovčia :     </a:t>
            </a:r>
            <a:r>
              <a:rPr lang="sk-SK" sz="2000" dirty="0" smtClean="0"/>
              <a:t>             40 </a:t>
            </a:r>
            <a:r>
              <a:rPr lang="sk-SK" sz="2000" dirty="0" smtClean="0"/>
              <a:t>– 50 mm</a:t>
            </a:r>
          </a:p>
          <a:p>
            <a:pPr algn="just"/>
            <a:r>
              <a:rPr lang="sk-SK" sz="2000" dirty="0" err="1" smtClean="0"/>
              <a:t>Kostrava</a:t>
            </a:r>
            <a:r>
              <a:rPr lang="sk-SK" sz="2000" dirty="0" smtClean="0"/>
              <a:t> </a:t>
            </a:r>
            <a:r>
              <a:rPr lang="sk-SK" sz="2000" dirty="0" err="1" smtClean="0"/>
              <a:t>trsteníkovitá</a:t>
            </a:r>
            <a:r>
              <a:rPr lang="sk-SK" sz="2000" dirty="0" smtClean="0"/>
              <a:t> </a:t>
            </a:r>
            <a:r>
              <a:rPr lang="sk-SK" sz="2000" dirty="0" smtClean="0"/>
              <a:t>:     40 </a:t>
            </a:r>
            <a:r>
              <a:rPr lang="sk-SK" sz="2000" dirty="0" smtClean="0"/>
              <a:t>– 60 mm</a:t>
            </a:r>
          </a:p>
          <a:p>
            <a:pPr algn="just"/>
            <a:r>
              <a:rPr lang="sk-SK" sz="2000" dirty="0" smtClean="0"/>
              <a:t>Lipnica lúčna :                 </a:t>
            </a:r>
            <a:r>
              <a:rPr lang="sk-SK" sz="2000" dirty="0" smtClean="0"/>
              <a:t>   25 </a:t>
            </a:r>
            <a:r>
              <a:rPr lang="sk-SK" sz="2000" dirty="0" smtClean="0"/>
              <a:t>– 30 mm</a:t>
            </a:r>
          </a:p>
          <a:p>
            <a:pPr algn="just"/>
            <a:r>
              <a:rPr lang="sk-SK" sz="2000" dirty="0" smtClean="0"/>
              <a:t>Lipnica </a:t>
            </a:r>
            <a:r>
              <a:rPr lang="sk-SK" sz="2000" dirty="0" err="1" smtClean="0"/>
              <a:t>hájna</a:t>
            </a:r>
            <a:r>
              <a:rPr lang="sk-SK" sz="2000" dirty="0" smtClean="0"/>
              <a:t>:                     50 </a:t>
            </a:r>
            <a:r>
              <a:rPr lang="sk-SK" sz="2000" dirty="0" smtClean="0"/>
              <a:t>– 80 mm</a:t>
            </a:r>
          </a:p>
          <a:p>
            <a:r>
              <a:rPr lang="sk-SK" sz="2000" dirty="0" smtClean="0"/>
              <a:t>Lipnica stlačená :      	</a:t>
            </a:r>
            <a:r>
              <a:rPr lang="sk-SK" sz="2000" dirty="0" smtClean="0"/>
              <a:t>    60 </a:t>
            </a:r>
            <a:r>
              <a:rPr lang="sk-SK" sz="2000" dirty="0" smtClean="0"/>
              <a:t>– 100 mm</a:t>
            </a:r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OPTIMÁLNE VÝŠKY KOSENIA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k-SK" sz="2000" dirty="0" smtClean="0"/>
              <a:t>Lipnica obyčajná:	    do 20 mm</a:t>
            </a:r>
          </a:p>
          <a:p>
            <a:pPr algn="just"/>
            <a:r>
              <a:rPr lang="sk-SK" sz="2000" dirty="0" smtClean="0"/>
              <a:t>Lipnica ročná:                    13 </a:t>
            </a:r>
            <a:r>
              <a:rPr lang="sk-SK" sz="2000" dirty="0" smtClean="0"/>
              <a:t>– </a:t>
            </a:r>
            <a:r>
              <a:rPr lang="sk-SK" sz="2000" dirty="0" smtClean="0"/>
              <a:t>25 </a:t>
            </a:r>
            <a:r>
              <a:rPr lang="sk-SK" sz="2000" dirty="0" smtClean="0"/>
              <a:t>mm</a:t>
            </a:r>
          </a:p>
          <a:p>
            <a:pPr algn="just"/>
            <a:r>
              <a:rPr lang="sk-SK" sz="2000" dirty="0" smtClean="0"/>
              <a:t>Psinček obyčajný:              13 </a:t>
            </a:r>
            <a:r>
              <a:rPr lang="sk-SK" sz="2000" dirty="0" smtClean="0"/>
              <a:t>– </a:t>
            </a:r>
            <a:r>
              <a:rPr lang="sk-SK" sz="2000" dirty="0" smtClean="0"/>
              <a:t>25 </a:t>
            </a:r>
            <a:r>
              <a:rPr lang="sk-SK" sz="2000" dirty="0" smtClean="0"/>
              <a:t>mm</a:t>
            </a:r>
          </a:p>
          <a:p>
            <a:pPr algn="just"/>
            <a:r>
              <a:rPr lang="sk-SK" sz="2000" dirty="0" smtClean="0"/>
              <a:t>Psinček </a:t>
            </a:r>
            <a:r>
              <a:rPr lang="sk-SK" sz="2000" dirty="0" err="1" smtClean="0"/>
              <a:t>poplazový</a:t>
            </a:r>
            <a:r>
              <a:rPr lang="sk-SK" sz="2000" dirty="0" smtClean="0"/>
              <a:t>:            6– 12 </a:t>
            </a:r>
            <a:r>
              <a:rPr lang="sk-SK" sz="2000" dirty="0" smtClean="0"/>
              <a:t>mm</a:t>
            </a:r>
          </a:p>
          <a:p>
            <a:pPr algn="just"/>
            <a:r>
              <a:rPr lang="sk-SK" sz="2000" dirty="0" smtClean="0"/>
              <a:t>Psinček psí </a:t>
            </a:r>
            <a:r>
              <a:rPr lang="sk-SK" sz="2000" dirty="0" smtClean="0"/>
              <a:t>:                 </a:t>
            </a:r>
            <a:r>
              <a:rPr lang="sk-SK" sz="2000" dirty="0" smtClean="0"/>
              <a:t>       6 </a:t>
            </a:r>
            <a:r>
              <a:rPr lang="sk-SK" sz="2000" dirty="0" smtClean="0"/>
              <a:t>– </a:t>
            </a:r>
            <a:r>
              <a:rPr lang="sk-SK" sz="2000" dirty="0" smtClean="0"/>
              <a:t>12 </a:t>
            </a:r>
            <a:r>
              <a:rPr lang="sk-SK" sz="2000" dirty="0" smtClean="0"/>
              <a:t>mm</a:t>
            </a:r>
          </a:p>
          <a:p>
            <a:pPr algn="just"/>
            <a:r>
              <a:rPr lang="sk-SK" sz="2000" dirty="0" smtClean="0"/>
              <a:t>Hrebienka obyčajná:         30 </a:t>
            </a:r>
            <a:r>
              <a:rPr lang="sk-SK" sz="2000" dirty="0" smtClean="0"/>
              <a:t>– </a:t>
            </a:r>
            <a:r>
              <a:rPr lang="sk-SK" sz="2000" dirty="0" smtClean="0"/>
              <a:t>40 </a:t>
            </a:r>
            <a:r>
              <a:rPr lang="sk-SK" sz="2000" dirty="0" smtClean="0"/>
              <a:t>mm</a:t>
            </a:r>
          </a:p>
          <a:p>
            <a:r>
              <a:rPr lang="sk-SK" sz="2000" dirty="0" smtClean="0"/>
              <a:t>Timotejka </a:t>
            </a:r>
            <a:r>
              <a:rPr lang="sk-SK" sz="2000" dirty="0" err="1" smtClean="0"/>
              <a:t>uzlatá</a:t>
            </a:r>
            <a:r>
              <a:rPr lang="sk-SK" sz="2000" dirty="0" smtClean="0"/>
              <a:t>:      </a:t>
            </a:r>
            <a:r>
              <a:rPr lang="sk-SK" sz="2000" dirty="0" smtClean="0"/>
              <a:t>	</a:t>
            </a:r>
            <a:r>
              <a:rPr lang="sk-SK" sz="2000" dirty="0" smtClean="0"/>
              <a:t>    30 </a:t>
            </a:r>
            <a:r>
              <a:rPr lang="sk-SK" sz="2000" dirty="0" smtClean="0"/>
              <a:t>– </a:t>
            </a:r>
            <a:r>
              <a:rPr lang="sk-SK" sz="2000" dirty="0" smtClean="0"/>
              <a:t>50 mm</a:t>
            </a:r>
          </a:p>
          <a:p>
            <a:r>
              <a:rPr lang="sk-SK" sz="2000" dirty="0" smtClean="0"/>
              <a:t>Metlica </a:t>
            </a:r>
            <a:r>
              <a:rPr lang="sk-SK" sz="2000" dirty="0" err="1" smtClean="0"/>
              <a:t>trstnatá</a:t>
            </a:r>
            <a:r>
              <a:rPr lang="sk-SK" sz="2000" dirty="0" smtClean="0"/>
              <a:t>:               25-40 mm</a:t>
            </a:r>
            <a:endParaRPr lang="sk-SK" sz="2000" dirty="0" smtClean="0"/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OPTIMÁLNE VÝŠKY KOSENIA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Existuje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pravidlo maximálneho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odobratia, čo predstavuje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1/3 z celkovej 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výšky</a:t>
            </a:r>
          </a:p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trávy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sk-SK" sz="2000" dirty="0" smtClean="0"/>
              <a:t>V prípade </a:t>
            </a:r>
            <a:r>
              <a:rPr lang="sk-SK" sz="2000" dirty="0" smtClean="0"/>
              <a:t>príliš veľkého </a:t>
            </a:r>
            <a:r>
              <a:rPr lang="sk-SK" sz="2000" dirty="0" smtClean="0"/>
              <a:t>záberu hrozí obmedzenie fotosyntetickej</a:t>
            </a:r>
          </a:p>
          <a:p>
            <a:pPr>
              <a:buNone/>
            </a:pPr>
            <a:r>
              <a:rPr lang="sk-SK" sz="2000" dirty="0" smtClean="0"/>
              <a:t>asimilácie. Pri nepravidelnom kosení v </a:t>
            </a:r>
            <a:r>
              <a:rPr lang="sk-SK" sz="2000" dirty="0" smtClean="0"/>
              <a:t>dlhých intervaloch </a:t>
            </a:r>
            <a:r>
              <a:rPr lang="sk-SK" sz="2000" dirty="0" smtClean="0"/>
              <a:t>spodné časti </a:t>
            </a:r>
            <a:r>
              <a:rPr lang="sk-SK" sz="2000" dirty="0" smtClean="0"/>
              <a:t>trávy</a:t>
            </a:r>
          </a:p>
          <a:p>
            <a:pPr>
              <a:buNone/>
            </a:pPr>
            <a:r>
              <a:rPr lang="sk-SK" sz="2000" dirty="0" smtClean="0"/>
              <a:t>sú </a:t>
            </a:r>
            <a:r>
              <a:rPr lang="sk-SK" sz="2000" dirty="0" smtClean="0"/>
              <a:t>zatienené a </a:t>
            </a:r>
            <a:r>
              <a:rPr lang="sk-SK" sz="2000" dirty="0" smtClean="0"/>
              <a:t>dochádza k nedostatočnému sfarbeniu rastlín </a:t>
            </a:r>
            <a:r>
              <a:rPr lang="sk-SK" sz="2000" dirty="0" smtClean="0"/>
              <a:t>a po </a:t>
            </a:r>
            <a:r>
              <a:rPr lang="sk-SK" sz="2000" dirty="0" smtClean="0"/>
              <a:t>skosení</a:t>
            </a:r>
          </a:p>
          <a:p>
            <a:pPr>
              <a:buNone/>
            </a:pPr>
            <a:r>
              <a:rPr lang="sk-SK" sz="2000" dirty="0" smtClean="0"/>
              <a:t>z</a:t>
            </a:r>
            <a:r>
              <a:rPr lang="sk-SK" sz="2000" dirty="0" smtClean="0"/>
              <a:t>ostáva </a:t>
            </a:r>
            <a:r>
              <a:rPr lang="sk-SK" sz="2000" dirty="0" smtClean="0"/>
              <a:t>iba žlté strnisko</a:t>
            </a:r>
            <a:r>
              <a:rPr lang="sk-SK" sz="2000" dirty="0" smtClean="0"/>
              <a:t>.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3,8 cm – hrozí nebezpečenstvo, že </a:t>
            </a:r>
            <a:r>
              <a:rPr lang="sk-SK" sz="2000" dirty="0" err="1" smtClean="0">
                <a:solidFill>
                  <a:schemeClr val="accent3">
                    <a:lumMod val="50000"/>
                  </a:schemeClr>
                </a:solidFill>
              </a:rPr>
              <a:t>nežiadúce</a:t>
            </a: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 trávne druhy začnú prevažovať</a:t>
            </a:r>
          </a:p>
          <a:p>
            <a:pPr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      nad požadovanými trávnymi druhmi.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3,2 cm – úžitkový (extenzívny)trávnik, ktorý kosíme na jar, jeseň a za suchých podmienok.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2,5 cm – úžitkový trávnik v lete.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2 cm – luxusný trávnik na jar, jeseň a za suchých podmienok. 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1,2 cm – luxusný trávnik v lete.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</a:rPr>
              <a:t>0,6 cm – pozor! Nebezpečenstvo redukovania rastovej sily trávnika. </a:t>
            </a:r>
          </a:p>
          <a:p>
            <a:pPr>
              <a:buFontTx/>
              <a:buChar char="-"/>
            </a:pPr>
            <a:endParaRPr lang="sk-SK" sz="2000" dirty="0" smtClean="0"/>
          </a:p>
          <a:p>
            <a:pPr>
              <a:buNone/>
            </a:pPr>
            <a:endParaRPr lang="sk-SK" sz="2000" dirty="0"/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VÝŠKA KOSENIA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clipdealer.com/3261/previews/12--3261-wachsendes%20G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21328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Vo všeobecnosti začneme v marci a končíme v októbri, v závislosti od počasia. 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Frekvencia kosenia závisí od druhu trávnika, počasia, stavu pôdy, stavu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t</a:t>
            </a:r>
            <a:r>
              <a:rPr lang="sk-SK" sz="2000" dirty="0" smtClean="0">
                <a:cs typeface="Times New Roman" pitchFamily="18" charset="0"/>
              </a:rPr>
              <a:t>rávnika a ročného obdobia. Výška trávneho porastu je najlepším meradlom,</a:t>
            </a:r>
          </a:p>
          <a:p>
            <a:pPr algn="just">
              <a:buNone/>
            </a:pPr>
            <a:r>
              <a:rPr lang="sk-SK" sz="2000" dirty="0" smtClean="0">
                <a:cs typeface="Times New Roman" pitchFamily="18" charset="0"/>
              </a:rPr>
              <a:t>k</a:t>
            </a:r>
            <a:r>
              <a:rPr lang="sk-SK" sz="2000" dirty="0" smtClean="0">
                <a:cs typeface="Times New Roman" pitchFamily="18" charset="0"/>
              </a:rPr>
              <a:t>toré</a:t>
            </a:r>
            <a:r>
              <a:rPr lang="sk-SK" sz="2000" dirty="0" smtClean="0">
                <a:cs typeface="Times New Roman" pitchFamily="18" charset="0"/>
              </a:rPr>
              <a:t> </a:t>
            </a:r>
            <a:r>
              <a:rPr lang="sk-SK" sz="2000" dirty="0" smtClean="0">
                <a:cs typeface="Times New Roman" pitchFamily="18" charset="0"/>
              </a:rPr>
              <a:t>určuje, kedy kosiť. 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Vo všeobecnosti platí, že kosíme vtedy, ak výška trávnika je o 1,2 cm vyššia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ako odporúčaná výška kosenia. 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Kosíme 2 X týždenne počas leta, keď trávnik intenzívne rastie a 1 X týždenne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 jar, na jeseň a počas suchého obdobia v lete. 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Ak trávnik vyrástol príliš vysoko, napr. počas dovolenky, je potrebné ho najskôr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skosiť na polovičnú výšku požadovanej konečnej výšky trávnika a o niekoľko</a:t>
            </a:r>
          </a:p>
          <a:p>
            <a:pPr algn="just">
              <a:buNone/>
            </a:pPr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dní skosiť znovu na konečnú výšku porastu. </a:t>
            </a:r>
          </a:p>
          <a:p>
            <a:pPr algn="just">
              <a:buNone/>
            </a:pPr>
            <a:endParaRPr lang="sk-SK" sz="2000" dirty="0" smtClean="0">
              <a:cs typeface="Times New Roman" pitchFamily="18" charset="0"/>
            </a:endParaRPr>
          </a:p>
          <a:p>
            <a:pPr algn="just">
              <a:buNone/>
            </a:pPr>
            <a:endParaRPr lang="sk-SK" sz="2000" dirty="0"/>
          </a:p>
        </p:txBody>
      </p:sp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TERMÍN A FREKVENCIA KOSENIA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logo green corido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2952328" cy="5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52400" y="1524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  FREKVENCIA KOSENIA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481024" y="260648"/>
            <a:ext cx="1027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                                                                                                                                                                         ENGO, s.r.o., Bulharská 35, 917 01 Trnava, 0903 458 033, </a:t>
            </a:r>
            <a:r>
              <a:rPr lang="sk-SK" sz="1000" dirty="0" err="1" smtClean="0"/>
              <a:t>zahrady@engo.sk</a:t>
            </a:r>
            <a:r>
              <a:rPr lang="sk-SK" sz="1000" dirty="0" smtClean="0"/>
              <a:t>, </a:t>
            </a:r>
            <a:r>
              <a:rPr lang="sk-SK" sz="1000" dirty="0" err="1" smtClean="0"/>
              <a:t>www.greencorridor.sk</a:t>
            </a:r>
            <a:endParaRPr lang="sk-SK" sz="1000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                        Intenzívne </a:t>
            </a:r>
            <a:r>
              <a:rPr lang="sk-SK" sz="2000" dirty="0" smtClean="0"/>
              <a:t>trávniky:  7 – 40 krát za vegetáciu</a:t>
            </a:r>
          </a:p>
          <a:p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000" dirty="0" smtClean="0"/>
              <a:t>                              Extenzívne </a:t>
            </a:r>
            <a:r>
              <a:rPr lang="sk-SK" sz="2000" dirty="0" smtClean="0"/>
              <a:t>trávniky:  </a:t>
            </a:r>
            <a:r>
              <a:rPr lang="sk-SK" sz="2000" dirty="0" smtClean="0"/>
              <a:t>1 -3 krát </a:t>
            </a:r>
            <a:r>
              <a:rPr lang="sk-SK" sz="2000" dirty="0" smtClean="0"/>
              <a:t>za vegetáciu</a:t>
            </a:r>
          </a:p>
        </p:txBody>
      </p:sp>
      <p:pic>
        <p:nvPicPr>
          <p:cNvPr id="10" name="Picture 8" descr="http://botany.cz/foto/raks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1128"/>
            <a:ext cx="295232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ttp://img.geocaching.com/cache/e7b0ebcc-abed-4cb2-9953-27e280ded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81128"/>
            <a:ext cx="280831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2" descr="http://kvitnucezahrady.sk/blog/wp-content/uploads/Up_Flower_Meadow_Mineral_K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81128"/>
            <a:ext cx="266429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3" descr="J:\GREEN CORRIDOR\OBRAZKY\7694682370_c69d7eec30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844824"/>
            <a:ext cx="295232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4" descr="J:\GREEN CORRIDOR\OBRAZKY\Obrazky - udrzba travnika\kosenia travnika, kosacky\Rasenmaeher-800-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844824"/>
            <a:ext cx="280831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8" descr="http://www.lantana.sk/photo/radi/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828247"/>
            <a:ext cx="2664296" cy="1960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760</Words>
  <Application>Microsoft Office PowerPoint</Application>
  <PresentationFormat>Prezentácia na obrazovke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    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KOSE</dc:title>
  <dc:creator>Kuko</dc:creator>
  <cp:lastModifiedBy>Matušková</cp:lastModifiedBy>
  <cp:revision>27</cp:revision>
  <dcterms:created xsi:type="dcterms:W3CDTF">2013-02-08T07:07:54Z</dcterms:created>
  <dcterms:modified xsi:type="dcterms:W3CDTF">2013-02-11T10:13:41Z</dcterms:modified>
</cp:coreProperties>
</file>